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59" r:id="rId4"/>
    <p:sldId id="261" r:id="rId5"/>
    <p:sldId id="262" r:id="rId6"/>
    <p:sldId id="263" r:id="rId7"/>
    <p:sldId id="264" r:id="rId8"/>
    <p:sldId id="265" r:id="rId9"/>
    <p:sldId id="266" r:id="rId10"/>
    <p:sldId id="267"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A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6" d="100"/>
          <a:sy n="76" d="100"/>
        </p:scale>
        <p:origin x="157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380CA77-A9A9-4CFA-AD5B-5A9A4B4BA7A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0CA77-A9A9-4CFA-AD5B-5A9A4B4BA7A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0CA77-A9A9-4CFA-AD5B-5A9A4B4BA7A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80CA77-A9A9-4CFA-AD5B-5A9A4B4BA7A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80CA77-A9A9-4CFA-AD5B-5A9A4B4BA7AF}"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380CA77-A9A9-4CFA-AD5B-5A9A4B4BA7AF}"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80CA77-A9A9-4CFA-AD5B-5A9A4B4BA7AF}" type="datetimeFigureOut">
              <a:rPr lang="en-US" smtClean="0"/>
              <a:pPr/>
              <a:t>8/21/2026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80CA77-A9A9-4CFA-AD5B-5A9A4B4BA7AF}" type="datetimeFigureOut">
              <a:rPr lang="en-US" smtClean="0"/>
              <a:pPr/>
              <a:t>8/21/2026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80CA77-A9A9-4CFA-AD5B-5A9A4B4BA7AF}" type="datetimeFigureOut">
              <a:rPr lang="en-US" smtClean="0"/>
              <a:pPr/>
              <a:t>8/21/2026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80CA77-A9A9-4CFA-AD5B-5A9A4B4BA7AF}"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80CA77-A9A9-4CFA-AD5B-5A9A4B4BA7AF}" type="datetimeFigureOut">
              <a:rPr lang="en-US" smtClean="0"/>
              <a:pPr/>
              <a:t>8/21/2026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973557-CAB1-459A-9D5E-F7970C449A7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80CA77-A9A9-4CFA-AD5B-5A9A4B4BA7AF}" type="datetimeFigureOut">
              <a:rPr lang="en-US" smtClean="0"/>
              <a:pPr/>
              <a:t>8/21/2026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973557-CAB1-459A-9D5E-F7970C449A7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chatgpt.com/backend-api/estuary/public_content/enc/eyJpZCI6Im1fNmE3ZjVkNDRlM2YwODE5MTliYjk5MTJhMGRiMTIzZWU6ZmlsZV8wMDAwMDAwMDc0MTA4MjExYmMzYWEyZDkwZDhkNmM0MyIsImdpem1vX2lkIjpudWxsLCJ3aWQiOm51bGwsIm9pZCI6bnVsbCwic2lkIjpudWxsLCJjcyI6bnVsbCwiZm4iOm51bGwsImNkIjpudWxsLCJ0cyI6IjIwNjc5IiwicCI6InB5aSIsImNpZCI6IjEiLCJzaWciOiI1MTdlZTZhMmI5MjMyNWQzMGEwMGQyOTdmZmM2MzZkM2Q1MTNlZmZmZDhmY2E5YjRhMDE0OTU0NDI1MGJlZjg0IiwidiI6IjAiLCJjZG4iOm51bGwsImNwIjpudWxsLCJtYSI6bnVsbH0="/>
          <p:cNvPicPr>
            <a:picLocks noChangeAspect="1" noChangeArrowheads="1"/>
          </p:cNvPicPr>
          <p:nvPr/>
        </p:nvPicPr>
        <p:blipFill>
          <a:blip r:embed="rId2"/>
          <a:srcRect/>
          <a:stretch>
            <a:fillRect/>
          </a:stretch>
        </p:blipFill>
        <p:spPr bwMode="auto">
          <a:xfrm>
            <a:off x="-228599" y="304800"/>
            <a:ext cx="9372599" cy="6248400"/>
          </a:xfrm>
          <a:prstGeom prst="rect">
            <a:avLst/>
          </a:prstGeom>
          <a:noFill/>
        </p:spPr>
      </p:pic>
      <p:sp>
        <p:nvSpPr>
          <p:cNvPr id="3" name="Rectangle 2"/>
          <p:cNvSpPr/>
          <p:nvPr/>
        </p:nvSpPr>
        <p:spPr>
          <a:xfrm>
            <a:off x="-228600" y="0"/>
            <a:ext cx="9372600" cy="304800"/>
          </a:xfrm>
          <a:prstGeom prst="rect">
            <a:avLst/>
          </a:prstGeom>
          <a:solidFill>
            <a:srgbClr val="9D9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8600" y="6553200"/>
            <a:ext cx="9372600" cy="304800"/>
          </a:xfrm>
          <a:prstGeom prst="rect">
            <a:avLst/>
          </a:prstGeom>
          <a:solidFill>
            <a:srgbClr val="9D9A6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2209800"/>
            <a:ext cx="3276600" cy="3916363"/>
          </a:xfrm>
        </p:spPr>
        <p:txBody>
          <a:bodyPr>
            <a:normAutofit fontScale="25000" lnSpcReduction="20000"/>
          </a:bodyPr>
          <a:lstStyle/>
          <a:p>
            <a:pPr algn="just"/>
            <a:r>
              <a:rPr lang="en-US" sz="5000" dirty="0"/>
              <a:t>In this sculpture a female figure is shown flying over a cityscape with a mountain in one hand and a mobile in the other hand. Here I have emphasized today's women in multi tasking roles, rushing through each day to meet the demands of her home family and friends. Sometimes she too faces the life saving situations where she has to take up uphill tasks, the mountain in her one hand represents the mountain of responsibilities while the mobile in the other hand represents the modern tool to meet the demands of her workplace and so she has to always remain 'available' and 'connected' to her family, friends and colleagues and world at large in the urban setup where multitasking activities are part of a daily life in today's reality.</a:t>
            </a:r>
          </a:p>
          <a:p>
            <a:br>
              <a:rPr lang="en-US" dirty="0"/>
            </a:br>
            <a:r>
              <a:rPr lang="en-US" sz="5600" dirty="0"/>
              <a:t>Titled: Sanjeevani- An Endless journey</a:t>
            </a:r>
          </a:p>
          <a:p>
            <a:r>
              <a:rPr lang="en-US" sz="5600" dirty="0"/>
              <a:t>Medium: Bronze</a:t>
            </a:r>
          </a:p>
        </p:txBody>
      </p:sp>
      <p:pic>
        <p:nvPicPr>
          <p:cNvPr id="2050" name="Picture 2" descr="D:\Desktop\WEBSITE\Sanjeevani- An endless journey.jpg"/>
          <p:cNvPicPr>
            <a:picLocks noGrp="1" noChangeAspect="1" noChangeArrowheads="1"/>
          </p:cNvPicPr>
          <p:nvPr>
            <p:ph sz="half" idx="2"/>
          </p:nvPr>
        </p:nvPicPr>
        <p:blipFill>
          <a:blip r:embed="rId2" cstate="print"/>
          <a:srcRect/>
          <a:stretch>
            <a:fillRect/>
          </a:stretch>
        </p:blipFill>
        <p:spPr bwMode="auto">
          <a:xfrm>
            <a:off x="4648200" y="2181246"/>
            <a:ext cx="4038600" cy="336387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42900" y="1328636"/>
            <a:ext cx="5143500" cy="5071731"/>
          </a:xfrm>
          <a:prstGeom prst="rect">
            <a:avLst/>
          </a:prstGeom>
        </p:spPr>
        <p:txBody>
          <a:bodyPr vert="horz" lIns="91440" tIns="45720" rIns="91440" bIns="45720" rtlCol="0" anchor="t">
            <a:normAutofit/>
          </a:bodyPr>
          <a:lstStyle/>
          <a:p>
            <a:pPr>
              <a:lnSpc>
                <a:spcPct val="90000"/>
              </a:lnSpc>
              <a:spcAft>
                <a:spcPts val="600"/>
              </a:spcAft>
            </a:pPr>
            <a:r>
              <a:rPr lang="en-US" sz="1400" b="1" dirty="0"/>
              <a:t>       </a:t>
            </a:r>
            <a:r>
              <a:rPr lang="en-US" sz="1600" b="1" dirty="0"/>
              <a:t>ARTIST STATEMENT</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b="1" dirty="0"/>
              <a:t>Material, Memory and transformation</a:t>
            </a:r>
          </a:p>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r>
              <a:rPr lang="en-US" sz="1400" dirty="0"/>
              <a:t>The human figure has remained central to my work. Rather than representing the body as a fixed form, I see it as a vessel of experience-one that embodies memory, emotion, vulnerability, and strength. My elongated figures, often inspired by women, evoke quiet contemplation, grace, and endurance. They celebrate womanhood not as an idealized image but as a living force that nurtures, transforms, and sustains. Through subtle gestures, movement, and balance, these sculptures invite viewers to reflect on their own emotional and cultural experiences.</a:t>
            </a:r>
          </a:p>
          <a:p>
            <a:pPr indent="-228600">
              <a:lnSpc>
                <a:spcPct val="90000"/>
              </a:lnSpc>
              <a:spcAft>
                <a:spcPts val="600"/>
              </a:spcAft>
              <a:buFont typeface="Arial" panose="020B0604020202020204" pitchFamily="34" charset="0"/>
              <a:buChar char="•"/>
            </a:pPr>
            <a:br>
              <a:rPr lang="en-US" sz="1400" dirty="0"/>
            </a:br>
            <a:endParaRPr lang="en-US" sz="1400" dirty="0"/>
          </a:p>
          <a:p>
            <a:pPr indent="-228600">
              <a:lnSpc>
                <a:spcPct val="90000"/>
              </a:lnSpc>
              <a:spcAft>
                <a:spcPts val="600"/>
              </a:spcAft>
              <a:buFont typeface="Arial" panose="020B0604020202020204" pitchFamily="34" charset="0"/>
              <a:buChar char="•"/>
            </a:pPr>
            <a:r>
              <a:rPr lang="en-US" sz="1400" dirty="0"/>
              <a:t>Nature is another enduring source of inspiration. Series such as Ode to Nature, </a:t>
            </a:r>
            <a:r>
              <a:rPr lang="en-US" sz="1400" dirty="0" err="1"/>
              <a:t>Kalpavruksha</a:t>
            </a:r>
            <a:r>
              <a:rPr lang="en-US" sz="1400" dirty="0"/>
              <a:t>, and Sanjeevni explore the interconnectedness of human life and the natural world, reminding us that both flourish through care and coexistence. My recent works extend this dialogue by addressing biodiversity, ecological fragility, and environmental responsibility through sustainable materials and participatory approaches.</a:t>
            </a:r>
          </a:p>
          <a:p>
            <a:pPr indent="-228600">
              <a:lnSpc>
                <a:spcPct val="90000"/>
              </a:lnSpc>
              <a:spcAft>
                <a:spcPts val="600"/>
              </a:spcAft>
              <a:buFont typeface="Arial" panose="020B0604020202020204" pitchFamily="34" charset="0"/>
              <a:buChar char="•"/>
            </a:pPr>
            <a:endParaRPr lang="en-US" sz="900" dirty="0"/>
          </a:p>
        </p:txBody>
      </p:sp>
      <p:sp>
        <p:nvSpPr>
          <p:cNvPr id="15370" name="Rectangle 15369">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5"/>
            <a:ext cx="306939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2" name="Rectangle 15371">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
            <a:ext cx="306939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74" name="Rectangle 15373">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22"/>
            <a:ext cx="3051501"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76" name="Rectangle 15375">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2499" y="-10"/>
            <a:ext cx="2708601"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363" name="Picture 3" descr="D:\Desktop\Sumati-tagore\Lady doing hIR- Background removed.png"/>
          <p:cNvPicPr>
            <a:picLocks noChangeAspect="1" noChangeArrowheads="1"/>
          </p:cNvPicPr>
          <p:nvPr/>
        </p:nvPicPr>
        <p:blipFill>
          <a:blip r:embed="rId2"/>
          <a:stretch>
            <a:fillRect/>
          </a:stretch>
        </p:blipFill>
        <p:spPr bwMode="auto">
          <a:xfrm>
            <a:off x="5317706" y="909081"/>
            <a:ext cx="3106434" cy="507173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699" y="294538"/>
            <a:ext cx="7421963" cy="1033669"/>
          </a:xfrm>
        </p:spPr>
        <p:txBody>
          <a:bodyPr>
            <a:normAutofit/>
          </a:bodyPr>
          <a:lstStyle/>
          <a:p>
            <a:pPr>
              <a:lnSpc>
                <a:spcPct val="90000"/>
              </a:lnSpc>
            </a:pPr>
            <a:br>
              <a:rPr lang="en-US" sz="2200" b="1">
                <a:solidFill>
                  <a:srgbClr val="FFFFFF"/>
                </a:solidFill>
              </a:rPr>
            </a:br>
            <a:r>
              <a:rPr lang="en-US" sz="2200" b="1">
                <a:solidFill>
                  <a:srgbClr val="FFFFFF"/>
                </a:solidFill>
              </a:rPr>
              <a:t>Artist Biography</a:t>
            </a:r>
            <a:br>
              <a:rPr lang="en-US" sz="2200">
                <a:solidFill>
                  <a:srgbClr val="FFFFFF"/>
                </a:solidFill>
              </a:rPr>
            </a:br>
            <a:endParaRPr lang="en-US" sz="2200">
              <a:solidFill>
                <a:srgbClr val="FFFFFF"/>
              </a:solidFill>
            </a:endParaRPr>
          </a:p>
        </p:txBody>
      </p:sp>
      <p:sp>
        <p:nvSpPr>
          <p:cNvPr id="3" name="Content Placeholder 2"/>
          <p:cNvSpPr>
            <a:spLocks noGrp="1"/>
          </p:cNvSpPr>
          <p:nvPr>
            <p:ph idx="1"/>
          </p:nvPr>
        </p:nvSpPr>
        <p:spPr>
          <a:xfrm>
            <a:off x="1028699" y="2318197"/>
            <a:ext cx="7293023" cy="3683358"/>
          </a:xfrm>
        </p:spPr>
        <p:txBody>
          <a:bodyPr anchor="ctr">
            <a:noAutofit/>
          </a:bodyPr>
          <a:lstStyle/>
          <a:p>
            <a:pPr>
              <a:lnSpc>
                <a:spcPct val="90000"/>
              </a:lnSpc>
            </a:pPr>
            <a:r>
              <a:rPr lang="en-US" sz="1400" b="1" dirty="0"/>
              <a:t>Dr. Shanta Sarvaiya</a:t>
            </a:r>
            <a:r>
              <a:rPr lang="en-US" sz="1400" dirty="0"/>
              <a:t> ( Samanta)(b. 1975) is an Indian sculptor and Assistant Professor in the Department of Sculpture at the Faculty of Fine Arts, Maharaja Sayajirao University of Baroda, India. Working primarily in bronze and mixed media, her practice explores memory, transformation, materiality, and the body as a site of lived experience. Through sculpture and participatory installations, she investigates how everyday objects and humble materials can embody collective histories, cultural narratives, and evolving relationships between people, place, and memory.</a:t>
            </a:r>
          </a:p>
          <a:p>
            <a:pPr>
              <a:lnSpc>
                <a:spcPct val="90000"/>
              </a:lnSpc>
            </a:pPr>
            <a:r>
              <a:rPr lang="en-US" sz="1400" dirty="0"/>
              <a:t>She studied Creative Sculpture at the Faculty of Fine Arts, Maharaja Sayajirao University of Baroda, where she completed her Bachelor's degree and earned a First Class Master's degree in 2001. She later completed her Ph.D. in Sculpture from the same institution. Alongside her studio practice, she is actively engaged in research, teaching, and mentoring emerging artists.</a:t>
            </a:r>
          </a:p>
          <a:p>
            <a:pPr>
              <a:lnSpc>
                <a:spcPct val="90000"/>
              </a:lnSpc>
            </a:pPr>
            <a:r>
              <a:rPr lang="en-US" sz="1400" dirty="0"/>
              <a:t>Sarvaiya is the recipient of the National Cultural Scholarship (2000–2002) and the Lalit Kala </a:t>
            </a:r>
            <a:r>
              <a:rPr lang="en-US" sz="1400" dirty="0" err="1"/>
              <a:t>Akademi</a:t>
            </a:r>
            <a:r>
              <a:rPr lang="en-US" sz="1400" dirty="0"/>
              <a:t> Scholarship (2003–2004). Her work has received several </a:t>
            </a:r>
            <a:r>
              <a:rPr lang="en-US" sz="1400" dirty="0" err="1"/>
              <a:t>honours</a:t>
            </a:r>
            <a:r>
              <a:rPr lang="en-US" sz="1400" dirty="0"/>
              <a:t>, including the AIFACS Award, New Delhi (1998), the AIFACS Millennium All India Art Award, Ahmadabad (2000), and the Gujarat State Lalit Kala </a:t>
            </a:r>
            <a:r>
              <a:rPr lang="en-US" sz="1400" dirty="0" err="1"/>
              <a:t>Akademi</a:t>
            </a:r>
            <a:r>
              <a:rPr lang="en-US" sz="1400" dirty="0"/>
              <a:t> Awards (1999 and 2002).</a:t>
            </a:r>
          </a:p>
          <a:p>
            <a:pPr>
              <a:lnSpc>
                <a:spcPct val="90000"/>
              </a:lnSpc>
            </a:pPr>
            <a:r>
              <a:rPr lang="en-US" sz="1400" dirty="0"/>
              <a:t>She has presented four solo exhibitions at Bajaj Art Gallery, Mumbai (2001); Contemporary Art Gallery, Ahmadabad (2002); Marvel Art Gallery (2007); and </a:t>
            </a:r>
            <a:r>
              <a:rPr lang="en-US" sz="1400" dirty="0" err="1"/>
              <a:t>Cymroza</a:t>
            </a:r>
            <a:r>
              <a:rPr lang="en-US" sz="1400" dirty="0"/>
              <a:t> Art Gallery, Mumbai (2008). Her work has also been exhibited at major art fairs and exhibitions, including India Art Fair, Dubai Art Fair, and Singapore Art Fair, among others. Her sculptures are part of public and private collections in India and internationally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52400" y="1219200"/>
            <a:ext cx="2895600" cy="5638800"/>
          </a:xfrm>
        </p:spPr>
        <p:txBody>
          <a:bodyPr>
            <a:normAutofit fontScale="55000" lnSpcReduction="20000"/>
          </a:bodyPr>
          <a:lstStyle/>
          <a:p>
            <a:pPr algn="just"/>
            <a:r>
              <a:rPr lang="en-US" dirty="0"/>
              <a:t>Freedom</a:t>
            </a:r>
          </a:p>
          <a:p>
            <a:pPr algn="just"/>
            <a:r>
              <a:rPr lang="en-US" dirty="0"/>
              <a:t>“Freedom” is a monumental stainless-steel sculpture at a Sculpture Park near </a:t>
            </a:r>
            <a:r>
              <a:rPr lang="en-US" dirty="0" err="1"/>
              <a:t>Vadodara</a:t>
            </a:r>
            <a:r>
              <a:rPr lang="en-US" dirty="0"/>
              <a:t> Airport, Gujarat. A woman releases birds into the open sky, symbolizing resilience, dreams, and liberation. Reflecting the changing sunlight, the steel surface creates an ever-shifting visual experience. The sculpture celebrates women who courageously break free from constraints and pursue their dreams with determination.</a:t>
            </a:r>
          </a:p>
          <a:p>
            <a:pPr algn="just">
              <a:buNone/>
            </a:pPr>
            <a:endParaRPr lang="en-US" dirty="0"/>
          </a:p>
          <a:p>
            <a:pPr algn="just"/>
            <a:r>
              <a:rPr lang="en-US" dirty="0"/>
              <a:t>Against the backdrop of the open sky, "Freedom" encapsulates the essence of liberation, both figuratively and literally. The sculpture serves as a visual ode to the indomitable spirit of women who dare to dream, breaking free from constraints and societal expectations.</a:t>
            </a:r>
          </a:p>
        </p:txBody>
      </p:sp>
      <p:pic>
        <p:nvPicPr>
          <p:cNvPr id="16386" name="Picture 2" descr="D:\Desktop\Sumati-tagore\3 .1 - Copy.jpg"/>
          <p:cNvPicPr>
            <a:picLocks noGrp="1" noChangeAspect="1" noChangeArrowheads="1"/>
          </p:cNvPicPr>
          <p:nvPr>
            <p:ph sz="half" idx="2"/>
          </p:nvPr>
        </p:nvPicPr>
        <p:blipFill>
          <a:blip r:embed="rId2"/>
          <a:srcRect/>
          <a:stretch>
            <a:fillRect/>
          </a:stretch>
        </p:blipFill>
        <p:spPr bwMode="auto">
          <a:xfrm>
            <a:off x="3276600" y="914400"/>
            <a:ext cx="2931958" cy="5105400"/>
          </a:xfrm>
          <a:prstGeom prst="rect">
            <a:avLst/>
          </a:prstGeom>
          <a:noFill/>
        </p:spPr>
      </p:pic>
      <p:pic>
        <p:nvPicPr>
          <p:cNvPr id="16387" name="Picture 3" descr="D:\Desktop\WEBSITE\Freedom-stainless steel.jpg"/>
          <p:cNvPicPr>
            <a:picLocks noChangeAspect="1" noChangeArrowheads="1"/>
          </p:cNvPicPr>
          <p:nvPr/>
        </p:nvPicPr>
        <p:blipFill>
          <a:blip r:embed="rId3" cstate="print"/>
          <a:srcRect/>
          <a:stretch>
            <a:fillRect/>
          </a:stretch>
        </p:blipFill>
        <p:spPr bwMode="auto">
          <a:xfrm>
            <a:off x="6248401" y="-51077"/>
            <a:ext cx="2895600" cy="6909077"/>
          </a:xfrm>
          <a:prstGeom prst="rect">
            <a:avLst/>
          </a:prstGeom>
          <a:noFill/>
        </p:spPr>
      </p:pic>
      <p:sp>
        <p:nvSpPr>
          <p:cNvPr id="9" name="TextBox 8"/>
          <p:cNvSpPr txBox="1"/>
          <p:nvPr/>
        </p:nvSpPr>
        <p:spPr>
          <a:xfrm>
            <a:off x="3276600" y="6019800"/>
            <a:ext cx="2438400" cy="830997"/>
          </a:xfrm>
          <a:prstGeom prst="rect">
            <a:avLst/>
          </a:prstGeom>
          <a:noFill/>
        </p:spPr>
        <p:txBody>
          <a:bodyPr wrap="square" rtlCol="0">
            <a:spAutoFit/>
          </a:bodyPr>
          <a:lstStyle/>
          <a:p>
            <a:r>
              <a:rPr lang="en-US" sz="1200" dirty="0"/>
              <a:t>Title:           Freedom</a:t>
            </a:r>
          </a:p>
          <a:p>
            <a:r>
              <a:rPr lang="en-US" sz="1200" dirty="0"/>
              <a:t>Medium:    Stainless Steel</a:t>
            </a:r>
          </a:p>
          <a:p>
            <a:r>
              <a:rPr lang="en-US" sz="1200" dirty="0"/>
              <a:t>Dimension: 15 x 8  x 7  (feet)</a:t>
            </a:r>
          </a:p>
          <a:p>
            <a:r>
              <a:rPr lang="en-US" sz="1200" dirty="0"/>
              <a:t>Year: 2017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914400"/>
            <a:ext cx="3200400" cy="4800600"/>
          </a:xfrm>
        </p:spPr>
        <p:txBody>
          <a:bodyPr>
            <a:normAutofit lnSpcReduction="10000"/>
          </a:bodyPr>
          <a:lstStyle/>
          <a:p>
            <a:r>
              <a:rPr lang="en-US" sz="1800" dirty="0"/>
              <a:t>An Ode to Nature</a:t>
            </a:r>
          </a:p>
          <a:p>
            <a:endParaRPr lang="en-US" sz="1800" dirty="0"/>
          </a:p>
          <a:p>
            <a:pPr algn="just"/>
            <a:r>
              <a:rPr lang="en-US" sz="1800" dirty="0"/>
              <a:t>In this work, the female form transforms into a flourishing tree—rooted in resilience, adorned with leaves, flowers, and birds. </a:t>
            </a:r>
          </a:p>
          <a:p>
            <a:pPr algn="just"/>
            <a:r>
              <a:rPr lang="en-US" sz="1800" dirty="0"/>
              <a:t>Cast in bronze, these works evoke the mythical wish-fulfilling tree while reflecting women’s enduring roles as nurturers, protectors, and providers of love and shelter. The series celebrates their strength, generosity, and profound connection with nature.</a:t>
            </a:r>
          </a:p>
        </p:txBody>
      </p:sp>
      <p:pic>
        <p:nvPicPr>
          <p:cNvPr id="17410" name="Picture 2" descr="D:\Desktop\WEBSITE\Ode to Nature\Shanta-samant_sculpture_Kalpavriksha_29x27x26inches_bronze_brass___copper_65_000-jpg-removebg-preview.png"/>
          <p:cNvPicPr>
            <a:picLocks noGrp="1" noChangeAspect="1" noChangeArrowheads="1"/>
          </p:cNvPicPr>
          <p:nvPr>
            <p:ph sz="half" idx="2"/>
          </p:nvPr>
        </p:nvPicPr>
        <p:blipFill>
          <a:blip r:embed="rId2"/>
          <a:srcRect/>
          <a:stretch>
            <a:fillRect/>
          </a:stretch>
        </p:blipFill>
        <p:spPr bwMode="auto">
          <a:xfrm>
            <a:off x="4648201" y="533400"/>
            <a:ext cx="4518078" cy="6020627"/>
          </a:xfrm>
          <a:prstGeom prst="rect">
            <a:avLst/>
          </a:prstGeom>
          <a:noFill/>
        </p:spPr>
      </p:pic>
      <p:sp>
        <p:nvSpPr>
          <p:cNvPr id="6" name="TextBox 5"/>
          <p:cNvSpPr txBox="1"/>
          <p:nvPr/>
        </p:nvSpPr>
        <p:spPr>
          <a:xfrm>
            <a:off x="2971800" y="5903893"/>
            <a:ext cx="2667000" cy="830997"/>
          </a:xfrm>
          <a:prstGeom prst="rect">
            <a:avLst/>
          </a:prstGeom>
          <a:noFill/>
        </p:spPr>
        <p:txBody>
          <a:bodyPr wrap="square" rtlCol="0">
            <a:spAutoFit/>
          </a:bodyPr>
          <a:lstStyle/>
          <a:p>
            <a:r>
              <a:rPr lang="en-US" sz="1200" dirty="0"/>
              <a:t>Title:          Ode to Nature</a:t>
            </a:r>
          </a:p>
          <a:p>
            <a:r>
              <a:rPr lang="en-US" sz="1200" dirty="0"/>
              <a:t>Medium:    Bronze, brass and copper</a:t>
            </a:r>
          </a:p>
          <a:p>
            <a:r>
              <a:rPr lang="en-US" sz="1200" dirty="0"/>
              <a:t>Dimension: 29 x 27 x 26 ( inches)</a:t>
            </a:r>
          </a:p>
          <a:p>
            <a:r>
              <a:rPr lang="en-US" sz="1200" dirty="0"/>
              <a:t>Year:             2017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914400"/>
            <a:ext cx="2667000" cy="5211763"/>
          </a:xfrm>
        </p:spPr>
        <p:txBody>
          <a:bodyPr>
            <a:normAutofit fontScale="62500" lnSpcReduction="20000"/>
          </a:bodyPr>
          <a:lstStyle/>
          <a:p>
            <a:r>
              <a:rPr lang="en-US" dirty="0"/>
              <a:t>The </a:t>
            </a:r>
            <a:r>
              <a:rPr lang="en-US" b="1" i="1" dirty="0" err="1"/>
              <a:t>Shringar</a:t>
            </a:r>
            <a:r>
              <a:rPr lang="en-US" b="1" i="1" dirty="0"/>
              <a:t> Series</a:t>
            </a:r>
            <a:r>
              <a:rPr lang="en-US" b="1" dirty="0"/>
              <a:t> </a:t>
            </a:r>
            <a:r>
              <a:rPr lang="en-US" dirty="0"/>
              <a:t>explores slender, elongated female figures in bronze, capturing the graceful transition into adulthood. Portrayed in intimate moments of self-adornment, the sculptures celebrate feminine beauty, confidence, and grace.</a:t>
            </a:r>
          </a:p>
          <a:p>
            <a:r>
              <a:rPr lang="en-US" dirty="0"/>
              <a:t> Through poised gestures and fluid forms, the series reflects the delicate interplay of innocence, sensuality, self-discovery, and the timeless celebration of the feminine spirit.</a:t>
            </a:r>
          </a:p>
        </p:txBody>
      </p:sp>
      <p:pic>
        <p:nvPicPr>
          <p:cNvPr id="18434" name="Picture 2" descr="D:\Desktop\WEBSITE\Shringar\Lady with a flower.JPG"/>
          <p:cNvPicPr>
            <a:picLocks noGrp="1" noChangeAspect="1" noChangeArrowheads="1"/>
          </p:cNvPicPr>
          <p:nvPr>
            <p:ph sz="half" idx="2"/>
          </p:nvPr>
        </p:nvPicPr>
        <p:blipFill>
          <a:blip r:embed="rId2" cstate="print"/>
          <a:srcRect/>
          <a:stretch>
            <a:fillRect/>
          </a:stretch>
        </p:blipFill>
        <p:spPr bwMode="auto">
          <a:xfrm>
            <a:off x="3200400" y="1066800"/>
            <a:ext cx="2857500" cy="3810000"/>
          </a:xfrm>
          <a:prstGeom prst="rect">
            <a:avLst/>
          </a:prstGeom>
          <a:noFill/>
        </p:spPr>
      </p:pic>
      <p:pic>
        <p:nvPicPr>
          <p:cNvPr id="18435" name="Picture 3" descr="D:\Desktop\WEBSITE\Shringar\Lady with a parrot.JPG"/>
          <p:cNvPicPr>
            <a:picLocks noChangeAspect="1" noChangeArrowheads="1"/>
          </p:cNvPicPr>
          <p:nvPr/>
        </p:nvPicPr>
        <p:blipFill>
          <a:blip r:embed="rId3" cstate="print"/>
          <a:srcRect/>
          <a:stretch>
            <a:fillRect/>
          </a:stretch>
        </p:blipFill>
        <p:spPr bwMode="auto">
          <a:xfrm>
            <a:off x="6096000" y="1066800"/>
            <a:ext cx="2801236" cy="3819524"/>
          </a:xfrm>
          <a:prstGeom prst="rect">
            <a:avLst/>
          </a:prstGeom>
          <a:noFill/>
        </p:spPr>
      </p:pic>
      <p:sp>
        <p:nvSpPr>
          <p:cNvPr id="7" name="TextBox 6"/>
          <p:cNvSpPr txBox="1"/>
          <p:nvPr/>
        </p:nvSpPr>
        <p:spPr>
          <a:xfrm>
            <a:off x="3200400" y="5638800"/>
            <a:ext cx="2514600" cy="954107"/>
          </a:xfrm>
          <a:prstGeom prst="rect">
            <a:avLst/>
          </a:prstGeom>
          <a:noFill/>
        </p:spPr>
        <p:txBody>
          <a:bodyPr wrap="square" rtlCol="0">
            <a:spAutoFit/>
          </a:bodyPr>
          <a:lstStyle/>
          <a:p>
            <a:r>
              <a:rPr lang="en-US" sz="1400" dirty="0"/>
              <a:t>Title:</a:t>
            </a:r>
          </a:p>
          <a:p>
            <a:r>
              <a:rPr lang="en-US" sz="1400" dirty="0"/>
              <a:t>Medium:</a:t>
            </a:r>
          </a:p>
          <a:p>
            <a:r>
              <a:rPr lang="en-US" sz="1400" dirty="0"/>
              <a:t>Dimension:</a:t>
            </a:r>
          </a:p>
          <a:p>
            <a:r>
              <a:rPr lang="en-US" sz="1400" dirty="0"/>
              <a:t>Year:</a:t>
            </a:r>
          </a:p>
        </p:txBody>
      </p:sp>
      <p:sp>
        <p:nvSpPr>
          <p:cNvPr id="8" name="TextBox 7"/>
          <p:cNvSpPr txBox="1"/>
          <p:nvPr/>
        </p:nvSpPr>
        <p:spPr>
          <a:xfrm>
            <a:off x="6019800" y="5715000"/>
            <a:ext cx="2514600" cy="954107"/>
          </a:xfrm>
          <a:prstGeom prst="rect">
            <a:avLst/>
          </a:prstGeom>
          <a:noFill/>
        </p:spPr>
        <p:txBody>
          <a:bodyPr wrap="square" rtlCol="0">
            <a:spAutoFit/>
          </a:bodyPr>
          <a:lstStyle/>
          <a:p>
            <a:r>
              <a:rPr lang="en-US" sz="1400" dirty="0"/>
              <a:t>Title:</a:t>
            </a:r>
          </a:p>
          <a:p>
            <a:r>
              <a:rPr lang="en-US" sz="1400" dirty="0"/>
              <a:t>Medium:</a:t>
            </a:r>
          </a:p>
          <a:p>
            <a:r>
              <a:rPr lang="en-US" sz="1400" dirty="0"/>
              <a:t>Dimension:</a:t>
            </a:r>
          </a:p>
          <a:p>
            <a:r>
              <a:rPr lang="en-US" sz="1400" dirty="0"/>
              <a:t>Year: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81000" y="838200"/>
            <a:ext cx="2819400" cy="4525963"/>
          </a:xfrm>
        </p:spPr>
        <p:txBody>
          <a:bodyPr>
            <a:normAutofit fontScale="62500" lnSpcReduction="20000"/>
          </a:bodyPr>
          <a:lstStyle/>
          <a:p>
            <a:pPr algn="just"/>
            <a:r>
              <a:rPr lang="en-US" i="1" dirty="0"/>
              <a:t>Shackled</a:t>
            </a:r>
            <a:r>
              <a:rPr lang="en-US" dirty="0"/>
              <a:t> explores the complex dynamics of contemporary relationships, portraying a woman whose beauty and adornment conceal an invisible burden. A diamond necklace transforms into barbed wire, with a pendant bearing the artist’s thumbprints becoming a symbol of possession and confinement. The work questions how affection can become control, reducing women to objects of status, pride, and patriarchal authority.</a:t>
            </a:r>
          </a:p>
          <a:p>
            <a:endParaRPr lang="en-US" dirty="0"/>
          </a:p>
          <a:p>
            <a:endParaRPr lang="en-US" dirty="0"/>
          </a:p>
        </p:txBody>
      </p:sp>
      <p:pic>
        <p:nvPicPr>
          <p:cNvPr id="19458" name="Picture 2" descr="D:\Desktop\Sumati-tagore\IMG-20170323-WA0055.jpg"/>
          <p:cNvPicPr>
            <a:picLocks noGrp="1" noChangeAspect="1" noChangeArrowheads="1"/>
          </p:cNvPicPr>
          <p:nvPr>
            <p:ph sz="half" idx="2"/>
          </p:nvPr>
        </p:nvPicPr>
        <p:blipFill>
          <a:blip r:embed="rId2"/>
          <a:srcRect/>
          <a:stretch>
            <a:fillRect/>
          </a:stretch>
        </p:blipFill>
        <p:spPr bwMode="auto">
          <a:xfrm>
            <a:off x="5181600" y="762000"/>
            <a:ext cx="3139827" cy="5581915"/>
          </a:xfrm>
          <a:prstGeom prst="rect">
            <a:avLst/>
          </a:prstGeom>
          <a:noFill/>
        </p:spPr>
      </p:pic>
      <p:sp>
        <p:nvSpPr>
          <p:cNvPr id="6" name="TextBox 5"/>
          <p:cNvSpPr txBox="1"/>
          <p:nvPr/>
        </p:nvSpPr>
        <p:spPr>
          <a:xfrm>
            <a:off x="838200" y="5486400"/>
            <a:ext cx="3124200" cy="954107"/>
          </a:xfrm>
          <a:prstGeom prst="rect">
            <a:avLst/>
          </a:prstGeom>
          <a:noFill/>
        </p:spPr>
        <p:txBody>
          <a:bodyPr wrap="square" rtlCol="0">
            <a:spAutoFit/>
          </a:bodyPr>
          <a:lstStyle/>
          <a:p>
            <a:r>
              <a:rPr lang="en-US" sz="1400" dirty="0"/>
              <a:t>Title: Shackled</a:t>
            </a:r>
          </a:p>
          <a:p>
            <a:r>
              <a:rPr lang="en-US" sz="1400" dirty="0"/>
              <a:t>Medium: Epoxy Resin</a:t>
            </a:r>
          </a:p>
          <a:p>
            <a:r>
              <a:rPr lang="en-US" sz="1400" dirty="0"/>
              <a:t>Dimension: 2 feet x 2 feet x 1 foot</a:t>
            </a:r>
          </a:p>
          <a:p>
            <a:r>
              <a:rPr lang="en-US" sz="1400" dirty="0"/>
              <a:t>Year: 2018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3581400" cy="4525963"/>
          </a:xfrm>
        </p:spPr>
        <p:txBody>
          <a:bodyPr>
            <a:normAutofit fontScale="32500" lnSpcReduction="20000"/>
          </a:bodyPr>
          <a:lstStyle/>
          <a:p>
            <a:endParaRPr lang="en-US" dirty="0"/>
          </a:p>
          <a:p>
            <a:endParaRPr lang="en-US" sz="4300" dirty="0"/>
          </a:p>
          <a:p>
            <a:pPr algn="ctr">
              <a:buNone/>
            </a:pPr>
            <a:r>
              <a:rPr lang="en-US" sz="4300" dirty="0"/>
              <a:t>            LIVING TAPESTRY</a:t>
            </a:r>
            <a:br>
              <a:rPr lang="en-US" sz="4300" dirty="0"/>
            </a:br>
            <a:endParaRPr lang="en-US" sz="4300" dirty="0"/>
          </a:p>
          <a:p>
            <a:pPr algn="just"/>
            <a:r>
              <a:rPr lang="en-US" sz="4300" dirty="0"/>
              <a:t>This artwork celebrates the interconnectedness of all life. Birds, flora, fauna, and even the crocodile are shown as vital threads in nature's fabric, reminding us to respect and protect the delicate balance of biodiversity.</a:t>
            </a:r>
          </a:p>
          <a:p>
            <a:pPr algn="just"/>
            <a:endParaRPr lang="en-US" sz="4300" dirty="0"/>
          </a:p>
          <a:p>
            <a:pPr algn="just"/>
            <a:r>
              <a:rPr lang="en-US" sz="4300" dirty="0"/>
              <a:t>Materials that have been discarded are given a new life, echoing nature’s own cycles of regeneration and interdependence. The work invites us to look beyond individual forms and recognize the fragile connections that sustain life.</a:t>
            </a:r>
          </a:p>
          <a:p>
            <a:endParaRPr lang="en-US" dirty="0"/>
          </a:p>
          <a:p>
            <a:r>
              <a:rPr lang="en-US" sz="3700" dirty="0"/>
              <a:t>Title: LIVING TAPESTRY</a:t>
            </a:r>
          </a:p>
          <a:p>
            <a:r>
              <a:rPr lang="en-US" sz="3700" dirty="0"/>
              <a:t>Medium: Textile waste</a:t>
            </a:r>
          </a:p>
          <a:p>
            <a:r>
              <a:rPr lang="en-US" sz="3700" dirty="0"/>
              <a:t>Size: 2 feet x 3 feet</a:t>
            </a:r>
          </a:p>
          <a:p>
            <a:endParaRPr lang="en-US" dirty="0"/>
          </a:p>
          <a:p>
            <a:br>
              <a:rPr lang="en-US" dirty="0"/>
            </a:br>
            <a:endParaRPr lang="en-US" dirty="0"/>
          </a:p>
        </p:txBody>
      </p:sp>
      <p:pic>
        <p:nvPicPr>
          <p:cNvPr id="20482" name="Picture 2" descr="D:\Desktop\WEBSITE\self.jpg"/>
          <p:cNvPicPr>
            <a:picLocks noGrp="1" noChangeAspect="1" noChangeArrowheads="1"/>
          </p:cNvPicPr>
          <p:nvPr>
            <p:ph sz="half" idx="2"/>
          </p:nvPr>
        </p:nvPicPr>
        <p:blipFill>
          <a:blip r:embed="rId2"/>
          <a:srcRect/>
          <a:stretch>
            <a:fillRect/>
          </a:stretch>
        </p:blipFill>
        <p:spPr bwMode="auto">
          <a:xfrm>
            <a:off x="4994861" y="685800"/>
            <a:ext cx="4021138" cy="5440363"/>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524000"/>
            <a:ext cx="3476918" cy="4572000"/>
          </a:xfrm>
        </p:spPr>
        <p:txBody>
          <a:bodyPr>
            <a:normAutofit fontScale="77500" lnSpcReduction="20000"/>
          </a:bodyPr>
          <a:lstStyle/>
          <a:p>
            <a:r>
              <a:rPr lang="en-US" sz="2200" b="1" dirty="0"/>
              <a:t>A Floral Symphony</a:t>
            </a:r>
          </a:p>
          <a:p>
            <a:br>
              <a:rPr lang="en-US" sz="2200" dirty="0"/>
            </a:br>
            <a:endParaRPr lang="en-US" sz="2200" dirty="0"/>
          </a:p>
          <a:p>
            <a:pPr algn="just"/>
            <a:r>
              <a:rPr lang="en-US" sz="2200" dirty="0"/>
              <a:t>A poetic tribute to the cherished sanctuary of my garden, where a bronze figure rests among terracotta flowers. Inspired by dawn rituals—the chirping birds, rustling leaves, and fragrant ivory </a:t>
            </a:r>
            <a:r>
              <a:rPr lang="en-US" sz="2200" dirty="0" err="1"/>
              <a:t>champa</a:t>
            </a:r>
            <a:r>
              <a:rPr lang="en-US" sz="2200" dirty="0"/>
              <a:t> blossoms—the work evokes memories of quiet mornings spent reclining among petals, immersed in nature’s timeless serenity.</a:t>
            </a:r>
          </a:p>
          <a:p>
            <a:endParaRPr lang="en-US" dirty="0"/>
          </a:p>
          <a:p>
            <a:r>
              <a:rPr lang="en-US" sz="1800" dirty="0"/>
              <a:t>Medium : Bronze, terracotta</a:t>
            </a:r>
          </a:p>
          <a:p>
            <a:r>
              <a:rPr lang="en-US" sz="1800" dirty="0"/>
              <a:t>Size : 2 feet x 4 feet x 4 feet</a:t>
            </a:r>
            <a:br>
              <a:rPr lang="en-US" dirty="0"/>
            </a:br>
            <a:endParaRPr lang="en-US" dirty="0"/>
          </a:p>
        </p:txBody>
      </p:sp>
      <p:pic>
        <p:nvPicPr>
          <p:cNvPr id="1027" name="Picture 3" descr="D:\Desktop\WEBSITE\Ode to Nature\Shanta Sarvaiya (Samanta)_In my garden... under the champa tree_Bronze_ other view.jpg"/>
          <p:cNvPicPr>
            <a:picLocks noGrp="1" noChangeAspect="1" noChangeArrowheads="1"/>
          </p:cNvPicPr>
          <p:nvPr>
            <p:ph sz="half" idx="2"/>
          </p:nvPr>
        </p:nvPicPr>
        <p:blipFill>
          <a:blip r:embed="rId2"/>
          <a:srcRect/>
          <a:stretch>
            <a:fillRect/>
          </a:stretch>
        </p:blipFill>
        <p:spPr bwMode="auto">
          <a:xfrm>
            <a:off x="3934118" y="990601"/>
            <a:ext cx="4752682" cy="4994716"/>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2937</TotalTime>
  <Words>1209</Words>
  <Application>Microsoft Office PowerPoint</Application>
  <PresentationFormat>On-screen Show (4:3)</PresentationFormat>
  <Paragraphs>64</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 Artist Biography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shanta sarvaiya</cp:lastModifiedBy>
  <cp:revision>17</cp:revision>
  <dcterms:created xsi:type="dcterms:W3CDTF">2026-08-14T18:07:02Z</dcterms:created>
  <dcterms:modified xsi:type="dcterms:W3CDTF">2026-08-21T10:24:31Z</dcterms:modified>
</cp:coreProperties>
</file>